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Montserrat SemiBold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SemiBold-bold.fntdata"/><Relationship Id="rId41" Type="http://schemas.openxmlformats.org/officeDocument/2006/relationships/font" Target="fonts/MontserratSemiBold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Semi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SemiBold-italic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.fntdata"/><Relationship Id="rId23" Type="http://schemas.openxmlformats.org/officeDocument/2006/relationships/slide" Target="slides/slide18.xml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ontserrat-boldItalic.fntdata"/><Relationship Id="rId25" Type="http://schemas.openxmlformats.org/officeDocument/2006/relationships/slide" Target="slides/slide20.xml"/><Relationship Id="rId47" Type="http://schemas.openxmlformats.org/officeDocument/2006/relationships/font" Target="fonts/Montserra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3dbb9b36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3dbb9b36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3dbb9b36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3dbb9b36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3dbb9b36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3dbb9b36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3dbb9b36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3dbb9b36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3dbb9b36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3dbb9b36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3dbb9b36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3dbb9b36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3dbb9b36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3dbb9b36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3dbb9b36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3dbb9b36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3dbb9b36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3dbb9b36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3dbb9b36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3dbb9b36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3dbb9b36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3dbb9b36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3dbb9b36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3dbb9b36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Emiliana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3dbb9b36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3dbb9b36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red didn’t work as well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3dbb9b36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3dbb9b36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this day to the same day each year was noisy - hard to see a trend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3dbb9b36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3dbb9b36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areas with less variation the colors were too intense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3dbb9b36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3dbb9b36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3dbb9b36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3dbb9b36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Athulya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3dbb9b36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3dbb9b36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3dbb9b36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3dbb9b36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dbb9b36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dbb9b36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3dbb9b36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3dbb9b36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3dbb9b3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3dbb9b3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3dbb9b36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3dbb9b36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3dbb9b36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3dbb9b36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Elizabeth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3dbb9b36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3dbb9b36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Emiliana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3dbb9b36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3dbb9b36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Athulya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3dbb9b36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3dbb9b36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Emiliana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3dbb9b36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3dbb9b36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3dbb9b3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3dbb9b3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3dbb9b36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3dbb9b36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3dbb9b36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3dbb9b36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3dbb9b36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3dbb9b36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3dbb9b36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3dbb9b36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3dbb9b36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3dbb9b36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1.jpg"/><Relationship Id="rId7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063" y="-48450"/>
            <a:ext cx="4693125" cy="31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1676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#isitnormal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71325" y="3810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Athulya Saiprakash,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Elizabeth Zhu, Emiliana Myftari, Lisa Lam &amp; Thomas Turnbull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 rotWithShape="1">
          <a:blip r:embed="rId3">
            <a:alphaModFix/>
          </a:blip>
          <a:srcRect b="0" l="47628" r="5682" t="12533"/>
          <a:stretch/>
        </p:blipFill>
        <p:spPr>
          <a:xfrm rot="-5400000">
            <a:off x="578951" y="21126"/>
            <a:ext cx="3562348" cy="50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2"/>
          <p:cNvPicPr preferRelativeResize="0"/>
          <p:nvPr/>
        </p:nvPicPr>
        <p:blipFill rotWithShape="1">
          <a:blip r:embed="rId3">
            <a:alphaModFix/>
          </a:blip>
          <a:srcRect b="9321" l="0" r="50987" t="11745"/>
          <a:stretch/>
        </p:blipFill>
        <p:spPr>
          <a:xfrm rot="-5400000">
            <a:off x="5207461" y="374187"/>
            <a:ext cx="3558252" cy="431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3" y="-419100"/>
            <a:ext cx="7610476" cy="573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latin typeface="Montserrat"/>
                <a:ea typeface="Montserrat"/>
                <a:cs typeface="Montserrat"/>
                <a:sym typeface="Montserrat"/>
              </a:rPr>
              <a:t>Short-listed concepts</a:t>
            </a:r>
            <a:endParaRPr sz="392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 b="8044" l="48775" r="9510" t="68938"/>
          <a:stretch/>
        </p:blipFill>
        <p:spPr>
          <a:xfrm rot="5400000">
            <a:off x="2004913" y="690449"/>
            <a:ext cx="5134174" cy="37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 rotWithShape="1">
          <a:blip r:embed="rId3">
            <a:alphaModFix/>
          </a:blip>
          <a:srcRect b="2159" l="55110" r="0" t="76240"/>
          <a:stretch/>
        </p:blipFill>
        <p:spPr>
          <a:xfrm rot="10800000">
            <a:off x="10400" y="919161"/>
            <a:ext cx="9123200" cy="330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 rotWithShape="1">
          <a:blip r:embed="rId3">
            <a:alphaModFix/>
          </a:blip>
          <a:srcRect b="48505" l="47628" r="5682" t="12533"/>
          <a:stretch/>
        </p:blipFill>
        <p:spPr>
          <a:xfrm rot="-5400000">
            <a:off x="-614361" y="1395414"/>
            <a:ext cx="3562348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 rotWithShape="1">
          <a:blip r:embed="rId4">
            <a:alphaModFix/>
          </a:blip>
          <a:srcRect b="7910" l="25969" r="50001" t="53025"/>
          <a:stretch/>
        </p:blipFill>
        <p:spPr>
          <a:xfrm>
            <a:off x="2514600" y="2619375"/>
            <a:ext cx="1828797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5">
            <a:alphaModFix/>
          </a:blip>
          <a:srcRect b="45279" l="44961" r="32905" t="7729"/>
          <a:stretch/>
        </p:blipFill>
        <p:spPr>
          <a:xfrm rot="298279">
            <a:off x="4529058" y="605832"/>
            <a:ext cx="1897137" cy="303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 rotWithShape="1">
          <a:blip r:embed="rId6">
            <a:alphaModFix/>
          </a:blip>
          <a:srcRect b="50913" l="49649" r="29558" t="20237"/>
          <a:stretch/>
        </p:blipFill>
        <p:spPr>
          <a:xfrm rot="10800000">
            <a:off x="2576512" y="619124"/>
            <a:ext cx="1704975" cy="178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 rotWithShape="1">
          <a:blip r:embed="rId7">
            <a:alphaModFix/>
          </a:blip>
          <a:srcRect b="54081" l="47718" r="12529" t="13832"/>
          <a:stretch/>
        </p:blipFill>
        <p:spPr>
          <a:xfrm rot="5400000">
            <a:off x="6519863" y="2390777"/>
            <a:ext cx="2514601" cy="269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 rotWithShape="1">
          <a:blip r:embed="rId3">
            <a:alphaModFix/>
          </a:blip>
          <a:srcRect b="4087" l="2441" r="74654" t="52194"/>
          <a:stretch/>
        </p:blipFill>
        <p:spPr>
          <a:xfrm>
            <a:off x="0" y="803256"/>
            <a:ext cx="2083876" cy="33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/>
          <p:cNvPicPr preferRelativeResize="0"/>
          <p:nvPr/>
        </p:nvPicPr>
        <p:blipFill rotWithShape="1">
          <a:blip r:embed="rId4">
            <a:alphaModFix/>
          </a:blip>
          <a:srcRect b="10240" l="24942" r="53697" t="51435"/>
          <a:stretch/>
        </p:blipFill>
        <p:spPr>
          <a:xfrm rot="336510">
            <a:off x="2515150" y="905373"/>
            <a:ext cx="2190958" cy="333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 rotWithShape="1">
          <a:blip r:embed="rId5">
            <a:alphaModFix/>
          </a:blip>
          <a:srcRect b="0" l="47626" r="27780" t="56468"/>
          <a:stretch/>
        </p:blipFill>
        <p:spPr>
          <a:xfrm rot="-5400000">
            <a:off x="5548625" y="504176"/>
            <a:ext cx="3296297" cy="389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-285750" y="4073100"/>
            <a:ext cx="10591800" cy="11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0">
                <a:latin typeface="Montserrat"/>
                <a:ea typeface="Montserrat"/>
                <a:cs typeface="Montserrat"/>
                <a:sym typeface="Montserrat"/>
              </a:rPr>
              <a:t>ITERATION</a:t>
            </a:r>
            <a:endParaRPr b="1" sz="1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58400"/>
            <a:ext cx="9201152" cy="692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idx="4294967295" type="title"/>
          </p:nvPr>
        </p:nvSpPr>
        <p:spPr>
          <a:xfrm>
            <a:off x="378825" y="2035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378825" y="1276350"/>
            <a:ext cx="7103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2m temperature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ERA5 hourly data on single levels from 1979 to present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ERA5 monthly averaged data on single levels from 1979 to present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Netcdf format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April 1979-2022 -&gt; validated data mixed with non-validated (yet!)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Case Studies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Interesting regions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Prayagraj (extreme heat)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Paris, Bologna, NYC, Reading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Temperature as proof of concept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-361950" y="4073100"/>
            <a:ext cx="10591800" cy="11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0"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sz="1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226225"/>
            <a:ext cx="36004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226225"/>
            <a:ext cx="36004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2616975"/>
            <a:ext cx="35052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850" y="2555075"/>
            <a:ext cx="33528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0191"/>
            <a:ext cx="8839199" cy="62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17600"/>
            <a:ext cx="8839201" cy="7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1241"/>
            <a:ext cx="9143999" cy="58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-285750" y="4073100"/>
            <a:ext cx="10591800" cy="11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0"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b="1" sz="1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7"/>
          <p:cNvPicPr preferRelativeResize="0"/>
          <p:nvPr/>
        </p:nvPicPr>
        <p:blipFill rotWithShape="1">
          <a:blip r:embed="rId3">
            <a:alphaModFix/>
          </a:blip>
          <a:srcRect b="15747" l="6564" r="10756" t="13189"/>
          <a:stretch/>
        </p:blipFill>
        <p:spPr>
          <a:xfrm>
            <a:off x="4572000" y="11550"/>
            <a:ext cx="4480207" cy="51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789800" y="930161"/>
            <a:ext cx="5148524" cy="328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7"/>
          <p:cNvSpPr txBox="1"/>
          <p:nvPr/>
        </p:nvSpPr>
        <p:spPr>
          <a:xfrm>
            <a:off x="4776600" y="4314700"/>
            <a:ext cx="436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📍Prayagraj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April 27th 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1979-2022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2154"/>
            <a:ext cx="8839200" cy="53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2150"/>
            <a:ext cx="8839200" cy="53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2150"/>
            <a:ext cx="8839200" cy="53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302154"/>
            <a:ext cx="8839200" cy="53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latin typeface="Montserrat"/>
                <a:ea typeface="Montserrat"/>
                <a:cs typeface="Montserrat"/>
                <a:sym typeface="Montserrat"/>
              </a:rPr>
              <a:t>How does today’s weather compare to the historical normal?</a:t>
            </a:r>
            <a:endParaRPr sz="392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2150"/>
            <a:ext cx="8839200" cy="53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154" y="858712"/>
            <a:ext cx="9331154" cy="41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3"/>
          <p:cNvSpPr txBox="1"/>
          <p:nvPr>
            <p:ph type="title"/>
          </p:nvPr>
        </p:nvSpPr>
        <p:spPr>
          <a:xfrm>
            <a:off x="59125" y="71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Last Three Years vs Last 20 Years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3"/>
          <p:cNvSpPr txBox="1"/>
          <p:nvPr/>
        </p:nvSpPr>
        <p:spPr>
          <a:xfrm>
            <a:off x="4334825" y="39492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400" y="0"/>
            <a:ext cx="64752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type="title"/>
          </p:nvPr>
        </p:nvSpPr>
        <p:spPr>
          <a:xfrm>
            <a:off x="378825" y="203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Does weather affect your mood?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75" y="1045350"/>
            <a:ext cx="4385975" cy="402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5"/>
          <p:cNvSpPr txBox="1"/>
          <p:nvPr/>
        </p:nvSpPr>
        <p:spPr>
          <a:xfrm>
            <a:off x="5210725" y="2791300"/>
            <a:ext cx="37935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350">
                <a:solidFill>
                  <a:srgbClr val="3C4858"/>
                </a:solidFill>
                <a:highlight>
                  <a:srgbClr val="FFFFFF"/>
                </a:highlight>
              </a:rPr>
              <a:t>Eat a balanced diet</a:t>
            </a:r>
            <a:endParaRPr b="1" sz="1350">
              <a:solidFill>
                <a:srgbClr val="3C4858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858"/>
              </a:buClr>
              <a:buSzPts val="1350"/>
              <a:buChar char="●"/>
            </a:pPr>
            <a:r>
              <a:rPr b="1" lang="en" sz="1350">
                <a:solidFill>
                  <a:srgbClr val="3C4858"/>
                </a:solidFill>
                <a:highlight>
                  <a:srgbClr val="FFFFFF"/>
                </a:highlight>
              </a:rPr>
              <a:t>Hydrate</a:t>
            </a:r>
            <a:endParaRPr b="1" sz="1350">
              <a:solidFill>
                <a:srgbClr val="3C4858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858"/>
              </a:buClr>
              <a:buSzPts val="1350"/>
              <a:buChar char="●"/>
            </a:pPr>
            <a:r>
              <a:rPr b="1" lang="en" sz="1350">
                <a:solidFill>
                  <a:srgbClr val="3C4858"/>
                </a:solidFill>
                <a:highlight>
                  <a:srgbClr val="FFFFFF"/>
                </a:highlight>
              </a:rPr>
              <a:t>Exercise (and sleep well)</a:t>
            </a:r>
            <a:endParaRPr b="1" sz="1350">
              <a:solidFill>
                <a:srgbClr val="3C4858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858"/>
              </a:buClr>
              <a:buSzPts val="1350"/>
              <a:buChar char="●"/>
            </a:pPr>
            <a:r>
              <a:rPr b="1" lang="en" sz="1350">
                <a:solidFill>
                  <a:srgbClr val="3C4858"/>
                </a:solidFill>
                <a:highlight>
                  <a:srgbClr val="FFFFFF"/>
                </a:highlight>
              </a:rPr>
              <a:t>Do what you like to do!</a:t>
            </a:r>
            <a:endParaRPr b="1" sz="1350">
              <a:solidFill>
                <a:srgbClr val="3C4858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858"/>
              </a:buClr>
              <a:buSzPts val="1350"/>
              <a:buChar char="●"/>
            </a:pPr>
            <a:r>
              <a:rPr b="1" lang="en" sz="1350">
                <a:solidFill>
                  <a:srgbClr val="3C4858"/>
                </a:solidFill>
                <a:highlight>
                  <a:srgbClr val="FFFFFF"/>
                </a:highlight>
              </a:rPr>
              <a:t>Get out and socialize</a:t>
            </a:r>
            <a:endParaRPr b="1" sz="1350">
              <a:solidFill>
                <a:srgbClr val="3C4858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858"/>
              </a:buClr>
              <a:buSzPts val="1350"/>
              <a:buChar char="●"/>
            </a:pPr>
            <a:r>
              <a:rPr b="1" lang="en" sz="1350">
                <a:solidFill>
                  <a:srgbClr val="3C4858"/>
                </a:solidFill>
                <a:highlight>
                  <a:srgbClr val="FFFFFF"/>
                </a:highlight>
              </a:rPr>
              <a:t>Learn something new!</a:t>
            </a:r>
            <a:endParaRPr b="1" sz="1350">
              <a:solidFill>
                <a:srgbClr val="3C4858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858"/>
              </a:buClr>
              <a:buSzPts val="1350"/>
              <a:buChar char="●"/>
            </a:pPr>
            <a:r>
              <a:rPr b="1" lang="en" sz="1350">
                <a:solidFill>
                  <a:srgbClr val="3C4858"/>
                </a:solidFill>
                <a:highlight>
                  <a:srgbClr val="FFFFFF"/>
                </a:highlight>
              </a:rPr>
              <a:t>Seek medical help, if necessary!!</a:t>
            </a:r>
            <a:endParaRPr b="1" sz="1350">
              <a:solidFill>
                <a:srgbClr val="3C4858"/>
              </a:solidFill>
              <a:highlight>
                <a:srgbClr val="FFFFFF"/>
              </a:highlight>
            </a:endParaRPr>
          </a:p>
        </p:txBody>
      </p:sp>
      <p:pic>
        <p:nvPicPr>
          <p:cNvPr id="234" name="Google Shape;2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975" y="1045350"/>
            <a:ext cx="4107250" cy="17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>
            <p:ph type="title"/>
          </p:nvPr>
        </p:nvSpPr>
        <p:spPr>
          <a:xfrm>
            <a:off x="378825" y="203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It’s a hot day…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6"/>
          <p:cNvSpPr txBox="1"/>
          <p:nvPr/>
        </p:nvSpPr>
        <p:spPr>
          <a:xfrm>
            <a:off x="378825" y="1276350"/>
            <a:ext cx="474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Wear light coloured clothes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Drink water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Avoid heavy food - eat fruits and vegetables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46"/>
          <p:cNvSpPr txBox="1"/>
          <p:nvPr/>
        </p:nvSpPr>
        <p:spPr>
          <a:xfrm>
            <a:off x="578550" y="2554050"/>
            <a:ext cx="47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150" y="650175"/>
            <a:ext cx="3432500" cy="449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388" y="2427825"/>
            <a:ext cx="3644475" cy="24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type="title"/>
          </p:nvPr>
        </p:nvSpPr>
        <p:spPr>
          <a:xfrm>
            <a:off x="-285750" y="4073100"/>
            <a:ext cx="10591800" cy="11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 b="1" sz="131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-285750" y="4073100"/>
            <a:ext cx="10591800" cy="11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0">
                <a:latin typeface="Montserrat"/>
                <a:ea typeface="Montserrat"/>
                <a:cs typeface="Montserrat"/>
                <a:sym typeface="Montserrat"/>
              </a:rPr>
              <a:t>IDEATION</a:t>
            </a:r>
            <a:endParaRPr b="1" sz="1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19093"/>
          <a:stretch/>
        </p:blipFill>
        <p:spPr>
          <a:xfrm>
            <a:off x="2178663" y="-47625"/>
            <a:ext cx="47866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latin typeface="Montserrat"/>
                <a:ea typeface="Montserrat"/>
                <a:cs typeface="Montserrat"/>
                <a:sym typeface="Montserrat"/>
              </a:rPr>
              <a:t>Crazy eights</a:t>
            </a:r>
            <a:endParaRPr sz="392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409312" y="-1437112"/>
            <a:ext cx="6325377" cy="84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72076" y="-66673"/>
            <a:ext cx="8199849" cy="617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8506">
            <a:off x="286612" y="-500541"/>
            <a:ext cx="8570776" cy="645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